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19"/>
  </p:notesMasterIdLst>
  <p:sldIdLst>
    <p:sldId id="256" r:id="rId3"/>
    <p:sldId id="264" r:id="rId4"/>
    <p:sldId id="265" r:id="rId5"/>
    <p:sldId id="279" r:id="rId6"/>
    <p:sldId id="269" r:id="rId7"/>
    <p:sldId id="268" r:id="rId8"/>
    <p:sldId id="280" r:id="rId9"/>
    <p:sldId id="282" r:id="rId10"/>
    <p:sldId id="283" r:id="rId11"/>
    <p:sldId id="273" r:id="rId12"/>
    <p:sldId id="274" r:id="rId13"/>
    <p:sldId id="277" r:id="rId14"/>
    <p:sldId id="271" r:id="rId15"/>
    <p:sldId id="281" r:id="rId16"/>
    <p:sldId id="284"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B3E6"/>
    <a:srgbClr val="800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6" autoAdjust="0"/>
    <p:restoredTop sz="77278" autoAdjust="0"/>
  </p:normalViewPr>
  <p:slideViewPr>
    <p:cSldViewPr snapToGrid="0">
      <p:cViewPr>
        <p:scale>
          <a:sx n="75" d="100"/>
          <a:sy n="75" d="100"/>
        </p:scale>
        <p:origin x="3576" y="1212"/>
      </p:cViewPr>
      <p:guideLst>
        <p:guide orient="horz" pos="2304"/>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myeum\Dropbox\__GitHub\CIVE497-CIVE700\2019W\document\evaluation\score_cive497_04151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myeum\Dropbox\__GitHub\CIVE497-CIVE700\2019W\document\evaluation\score_cive497_041519.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baseline="0">
                <a:effectLst/>
              </a:rPr>
              <a:t>Undergraduate Students in W19 (93.9)</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val>
            <c:numRef>
              <c:f>Sheet2!$G$11:$G$17</c:f>
              <c:numCache>
                <c:formatCode>General</c:formatCode>
                <c:ptCount val="7"/>
                <c:pt idx="0">
                  <c:v>97</c:v>
                </c:pt>
                <c:pt idx="1">
                  <c:v>97</c:v>
                </c:pt>
                <c:pt idx="2">
                  <c:v>96</c:v>
                </c:pt>
                <c:pt idx="3">
                  <c:v>95</c:v>
                </c:pt>
                <c:pt idx="4">
                  <c:v>94</c:v>
                </c:pt>
                <c:pt idx="5">
                  <c:v>94</c:v>
                </c:pt>
                <c:pt idx="6">
                  <c:v>84</c:v>
                </c:pt>
              </c:numCache>
            </c:numRef>
          </c:val>
          <c:extLst>
            <c:ext xmlns:c16="http://schemas.microsoft.com/office/drawing/2014/chart" uri="{C3380CC4-5D6E-409C-BE32-E72D297353CC}">
              <c16:uniqueId val="{00000000-BC9C-4786-8B2A-DC6FE7FCB6CB}"/>
            </c:ext>
          </c:extLst>
        </c:ser>
        <c:dLbls>
          <c:showLegendKey val="0"/>
          <c:showVal val="0"/>
          <c:showCatName val="0"/>
          <c:showSerName val="0"/>
          <c:showPercent val="0"/>
          <c:showBubbleSize val="0"/>
        </c:dLbls>
        <c:gapWidth val="219"/>
        <c:overlap val="-27"/>
        <c:axId val="437500472"/>
        <c:axId val="437505392"/>
      </c:barChart>
      <c:catAx>
        <c:axId val="43750047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37505392"/>
        <c:crosses val="autoZero"/>
        <c:auto val="1"/>
        <c:lblAlgn val="ctr"/>
        <c:lblOffset val="100"/>
        <c:noMultiLvlLbl val="0"/>
      </c:catAx>
      <c:valAx>
        <c:axId val="437505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37500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Graduate Students in W19 (91.8)</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2"/>
            </a:solidFill>
            <a:ln>
              <a:noFill/>
            </a:ln>
            <a:effectLst/>
          </c:spPr>
          <c:invertIfNegative val="0"/>
          <c:val>
            <c:numRef>
              <c:f>Sheet2!$G$28:$G$33</c:f>
              <c:numCache>
                <c:formatCode>General</c:formatCode>
                <c:ptCount val="6"/>
                <c:pt idx="0">
                  <c:v>97</c:v>
                </c:pt>
                <c:pt idx="1">
                  <c:v>95</c:v>
                </c:pt>
                <c:pt idx="2">
                  <c:v>94</c:v>
                </c:pt>
                <c:pt idx="3">
                  <c:v>93</c:v>
                </c:pt>
                <c:pt idx="4">
                  <c:v>89</c:v>
                </c:pt>
                <c:pt idx="5">
                  <c:v>83</c:v>
                </c:pt>
              </c:numCache>
            </c:numRef>
          </c:val>
          <c:extLst>
            <c:ext xmlns:c16="http://schemas.microsoft.com/office/drawing/2014/chart" uri="{C3380CC4-5D6E-409C-BE32-E72D297353CC}">
              <c16:uniqueId val="{00000000-7D5D-4826-B13F-8E32ED940DE9}"/>
            </c:ext>
          </c:extLst>
        </c:ser>
        <c:dLbls>
          <c:showLegendKey val="0"/>
          <c:showVal val="0"/>
          <c:showCatName val="0"/>
          <c:showSerName val="0"/>
          <c:showPercent val="0"/>
          <c:showBubbleSize val="0"/>
        </c:dLbls>
        <c:gapWidth val="219"/>
        <c:overlap val="-27"/>
        <c:axId val="437500472"/>
        <c:axId val="437505392"/>
      </c:barChart>
      <c:catAx>
        <c:axId val="43750047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37505392"/>
        <c:crosses val="autoZero"/>
        <c:auto val="1"/>
        <c:lblAlgn val="ctr"/>
        <c:lblOffset val="100"/>
        <c:noMultiLvlLbl val="0"/>
      </c:catAx>
      <c:valAx>
        <c:axId val="437505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37500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75988-E810-4ED2-807B-BBB9B433CF26}" type="datetimeFigureOut">
              <a:rPr lang="en-US" smtClean="0"/>
              <a:t>12/30/2019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4ADC8-2C19-4BE8-86D5-BC195D32109F}" type="slidenum">
              <a:rPr lang="en-US" smtClean="0"/>
              <a:t>‹#›</a:t>
            </a:fld>
            <a:endParaRPr lang="en-US"/>
          </a:p>
        </p:txBody>
      </p:sp>
    </p:spTree>
    <p:extLst>
      <p:ext uri="{BB962C8B-B14F-4D97-AF65-F5344CB8AC3E}">
        <p14:creationId xmlns:p14="http://schemas.microsoft.com/office/powerpoint/2010/main" val="2204373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not an introductory course. </a:t>
            </a: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2</a:t>
            </a:fld>
            <a:endParaRPr lang="en-US"/>
          </a:p>
        </p:txBody>
      </p:sp>
    </p:spTree>
    <p:extLst>
      <p:ext uri="{BB962C8B-B14F-4D97-AF65-F5344CB8AC3E}">
        <p14:creationId xmlns:p14="http://schemas.microsoft.com/office/powerpoint/2010/main" val="1762368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What do we need? </a:t>
            </a: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6</a:t>
            </a:fld>
            <a:endParaRPr lang="en-US"/>
          </a:p>
        </p:txBody>
      </p:sp>
    </p:spTree>
    <p:extLst>
      <p:ext uri="{BB962C8B-B14F-4D97-AF65-F5344CB8AC3E}">
        <p14:creationId xmlns:p14="http://schemas.microsoft.com/office/powerpoint/2010/main" val="268113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16</a:t>
            </a:fld>
            <a:endParaRPr lang="en-US"/>
          </a:p>
        </p:txBody>
      </p:sp>
    </p:spTree>
    <p:extLst>
      <p:ext uri="{BB962C8B-B14F-4D97-AF65-F5344CB8AC3E}">
        <p14:creationId xmlns:p14="http://schemas.microsoft.com/office/powerpoint/2010/main" val="1654995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12/30/2019</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CFB3E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7AF136-2503-4070-8FCE-EC8E7FCDC687}"/>
              </a:ext>
            </a:extLst>
          </p:cNvPr>
          <p:cNvSpPr/>
          <p:nvPr userDrawn="1"/>
        </p:nvSpPr>
        <p:spPr>
          <a:xfrm>
            <a:off x="0" y="0"/>
            <a:ext cx="12192000" cy="6858000"/>
          </a:xfrm>
          <a:prstGeom prst="rect">
            <a:avLst/>
          </a:prstGeom>
          <a:solidFill>
            <a:srgbClr val="CFB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lide Number Placeholder 13"/>
          <p:cNvSpPr txBox="1">
            <a:spLocks/>
          </p:cNvSpPr>
          <p:nvPr userDrawn="1"/>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882983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 id="2147483666"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omputervisionblog.wordpress.com/2012/02/10/the-most-cited-papers-in-computer-vision/" TargetMode="External"/><Relationship Id="rId2" Type="http://schemas.openxmlformats.org/officeDocument/2006/relationships/hyperlink" Target="https://computervisionblog.wordpress.com/2016/06/19/the-most-cited-papers-in-computer-vision-and-deep-learning/"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hyperlink" Target="https://github.com/chulminy/CIVE497-CIVE700/tree/master/tutorial/markdown" TargetMode="External"/><Relationship Id="rId4" Type="http://schemas.openxmlformats.org/officeDocument/2006/relationships/hyperlink" Target="https://github.com/chulminy/AE121/tree/master/lab/lab01"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help.github.com/en/github/receiving-notifications-about-activity-on-github/watching-and-unwatching-releases-for-a-repository"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www.youtube.com/watch?v=77W2JSL7-r8"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hyperlink" Target="https://www.youtube.com/watch?v=G2PJdmG2ICA" TargetMode="External"/><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ctrTitle"/>
          </p:nvPr>
        </p:nvSpPr>
        <p:spPr>
          <a:xfrm>
            <a:off x="452740" y="1521700"/>
            <a:ext cx="10286380" cy="1793000"/>
          </a:xfrm>
        </p:spPr>
        <p:txBody>
          <a:bodyPr/>
          <a:lstStyle/>
          <a:p>
            <a:r>
              <a:rPr lang="en-US" dirty="0" smtClean="0"/>
              <a:t>Course Syllabus:</a:t>
            </a:r>
            <a:r>
              <a:rPr lang="en-US" dirty="0"/>
              <a:t/>
            </a:r>
            <a:br>
              <a:rPr lang="en-US" dirty="0"/>
            </a:br>
            <a:r>
              <a:rPr lang="en-US" dirty="0" smtClean="0"/>
              <a:t>CIVE </a:t>
            </a:r>
            <a:r>
              <a:rPr lang="en-US" dirty="0"/>
              <a:t>497 – CIVE 700</a:t>
            </a:r>
          </a:p>
        </p:txBody>
      </p:sp>
      <p:sp>
        <p:nvSpPr>
          <p:cNvPr id="8"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6"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11"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a:t>
            </a:r>
            <a:r>
              <a:rPr lang="en-US" b="1" dirty="0" smtClean="0"/>
              <a:t>2019-12-30</a:t>
            </a:r>
            <a:endParaRPr lang="en-US" b="1" dirty="0" smtClean="0"/>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Class Tips</a:t>
            </a:r>
            <a:endParaRPr lang="en-US" dirty="0"/>
          </a:p>
        </p:txBody>
      </p:sp>
      <p:sp>
        <p:nvSpPr>
          <p:cNvPr id="3" name="TextBox 2"/>
          <p:cNvSpPr txBox="1"/>
          <p:nvPr/>
        </p:nvSpPr>
        <p:spPr>
          <a:xfrm>
            <a:off x="241300" y="1168400"/>
            <a:ext cx="11727180"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You can allow to bring your laptop into the class but should not do homework during class!</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a:cs typeface="Arial" pitchFamily="34" charset="0"/>
              </a:rPr>
              <a:t>Ask as many questions as you can through the course website.</a:t>
            </a:r>
          </a:p>
          <a:p>
            <a:pPr marL="342900" indent="-342900">
              <a:buFont typeface="Arial" panose="020B0604020202020204" pitchFamily="34" charset="0"/>
              <a:buChar char="•"/>
            </a:pPr>
            <a:endParaRPr lang="en-US" sz="2400" dirty="0" smtClean="0">
              <a:cs typeface="Arial" pitchFamily="34" charset="0"/>
            </a:endParaRPr>
          </a:p>
          <a:p>
            <a:pPr marL="342900" indent="-342900">
              <a:buFont typeface="Arial" panose="020B0604020202020204" pitchFamily="34" charset="0"/>
              <a:buChar char="•"/>
            </a:pPr>
            <a:r>
              <a:rPr lang="en-US" sz="2400" dirty="0" smtClean="0">
                <a:cs typeface="Arial" pitchFamily="34" charset="0"/>
              </a:rPr>
              <a:t>Must submit the task assignments (there is no default score). </a:t>
            </a:r>
          </a:p>
          <a:p>
            <a:pPr marL="342900" indent="-342900">
              <a:buFont typeface="Arial" panose="020B0604020202020204" pitchFamily="34" charset="0"/>
              <a:buChar char="•"/>
            </a:pPr>
            <a:endParaRPr lang="en-US" sz="2400" dirty="0" smtClean="0">
              <a:cs typeface="Arial" pitchFamily="34" charset="0"/>
            </a:endParaRPr>
          </a:p>
          <a:p>
            <a:pPr marL="342900" indent="-342900">
              <a:buFont typeface="Arial" panose="020B0604020202020204" pitchFamily="34" charset="0"/>
              <a:buChar char="•"/>
            </a:pPr>
            <a:r>
              <a:rPr lang="en-US" sz="2400" dirty="0" smtClean="0">
                <a:cs typeface="Arial" pitchFamily="34" charset="0"/>
              </a:rPr>
              <a:t>Ask for help from the instructor and CA</a:t>
            </a:r>
          </a:p>
          <a:p>
            <a:pPr marL="342900" indent="-342900">
              <a:buFont typeface="Arial" panose="020B0604020202020204" pitchFamily="34" charset="0"/>
              <a:buChar char="•"/>
            </a:pPr>
            <a:endParaRPr lang="en-US" sz="2400" dirty="0" smtClean="0">
              <a:cs typeface="Arial" pitchFamily="34" charset="0"/>
            </a:endParaRPr>
          </a:p>
          <a:p>
            <a:pPr marL="342900" indent="-342900">
              <a:buFont typeface="Arial" panose="020B0604020202020204" pitchFamily="34" charset="0"/>
              <a:buChar char="•"/>
            </a:pPr>
            <a:r>
              <a:rPr lang="en-US" sz="2400" dirty="0" smtClean="0">
                <a:cs typeface="Arial" pitchFamily="34" charset="0"/>
              </a:rPr>
              <a:t>Think about how to apply knowledge from the course to your research or job</a:t>
            </a:r>
            <a:endParaRPr lang="en-US" sz="2400" dirty="0">
              <a:cs typeface="Arial" pitchFamily="34" charset="0"/>
            </a:endParaRPr>
          </a:p>
          <a:p>
            <a:pPr marL="342900" indent="-342900">
              <a:buFont typeface="Arial" panose="020B0604020202020204" pitchFamily="34" charset="0"/>
              <a:buChar char="•"/>
            </a:pPr>
            <a:endParaRPr lang="en-US" sz="2400" dirty="0" smtClean="0">
              <a:cs typeface="Arial" pitchFamily="34" charset="0"/>
            </a:endParaRPr>
          </a:p>
          <a:p>
            <a:pPr marL="342900" indent="-342900">
              <a:buFont typeface="Arial" panose="020B0604020202020204" pitchFamily="34" charset="0"/>
              <a:buChar char="•"/>
            </a:pPr>
            <a:r>
              <a:rPr lang="en-US" sz="2400" dirty="0" smtClean="0">
                <a:cs typeface="Arial" pitchFamily="34" charset="0"/>
              </a:rPr>
              <a:t>Make friends who become your long-term research partners. </a:t>
            </a:r>
            <a:endParaRPr lang="en-US" sz="2400" b="1" dirty="0" smtClean="0">
              <a:cs typeface="Arial" pitchFamily="34" charset="0"/>
            </a:endParaRPr>
          </a:p>
        </p:txBody>
      </p:sp>
    </p:spTree>
    <p:extLst>
      <p:ext uri="{BB962C8B-B14F-4D97-AF65-F5344CB8AC3E}">
        <p14:creationId xmlns:p14="http://schemas.microsoft.com/office/powerpoint/2010/main" val="3690932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Project (for Graduate Students)</a:t>
            </a:r>
            <a:endParaRPr lang="en-US" dirty="0"/>
          </a:p>
        </p:txBody>
      </p:sp>
      <p:sp>
        <p:nvSpPr>
          <p:cNvPr id="3" name="Rectangle 2"/>
          <p:cNvSpPr/>
          <p:nvPr/>
        </p:nvSpPr>
        <p:spPr>
          <a:xfrm>
            <a:off x="412750" y="1164789"/>
            <a:ext cx="11366500" cy="3359061"/>
          </a:xfrm>
          <a:prstGeom prst="rect">
            <a:avLst/>
          </a:prstGeom>
        </p:spPr>
        <p:txBody>
          <a:bodyPr wrap="square">
            <a:spAutoFit/>
          </a:bodyPr>
          <a:lstStyle/>
          <a:p>
            <a:pPr>
              <a:lnSpc>
                <a:spcPct val="150000"/>
              </a:lnSpc>
            </a:pPr>
            <a:r>
              <a:rPr lang="en-US" sz="2400" dirty="0">
                <a:solidFill>
                  <a:srgbClr val="24292E"/>
                </a:solidFill>
              </a:rPr>
              <a:t>Students are encouraged to </a:t>
            </a:r>
            <a:r>
              <a:rPr lang="en-US" sz="2400" b="1" u="sng" dirty="0">
                <a:solidFill>
                  <a:srgbClr val="FF0000"/>
                </a:solidFill>
              </a:rPr>
              <a:t>bring their own problems </a:t>
            </a:r>
            <a:r>
              <a:rPr lang="en-US" sz="2400" dirty="0">
                <a:solidFill>
                  <a:srgbClr val="24292E"/>
                </a:solidFill>
              </a:rPr>
              <a:t>related to their thesis, research projects or potential research in civil engineering that they plan to pursue near future. This course gives special attention to exploring theory and potential techniques in the field of smart structure to address real problems that students are exposed to or involved in. Thus, students need to devise feasible project topics that are achievable within your current or future graduate study.</a:t>
            </a:r>
            <a:endParaRPr lang="en-US" sz="2400" dirty="0"/>
          </a:p>
        </p:txBody>
      </p:sp>
      <p:sp>
        <p:nvSpPr>
          <p:cNvPr id="4" name="TextBox 3"/>
          <p:cNvSpPr txBox="1"/>
          <p:nvPr/>
        </p:nvSpPr>
        <p:spPr>
          <a:xfrm>
            <a:off x="241300" y="5314950"/>
            <a:ext cx="11686540" cy="523220"/>
          </a:xfrm>
          <a:prstGeom prst="rect">
            <a:avLst/>
          </a:prstGeom>
          <a:noFill/>
        </p:spPr>
        <p:txBody>
          <a:bodyPr wrap="square" rtlCol="0">
            <a:spAutoFit/>
          </a:bodyPr>
          <a:lstStyle/>
          <a:p>
            <a:pPr algn="ctr"/>
            <a:r>
              <a:rPr lang="en-US" sz="2800" u="sng" dirty="0" smtClean="0">
                <a:cs typeface="Arial" pitchFamily="34" charset="0"/>
              </a:rPr>
              <a:t>Tell us what you want to get from this course? </a:t>
            </a:r>
          </a:p>
        </p:txBody>
      </p:sp>
    </p:spTree>
    <p:extLst>
      <p:ext uri="{BB962C8B-B14F-4D97-AF65-F5344CB8AC3E}">
        <p14:creationId xmlns:p14="http://schemas.microsoft.com/office/powerpoint/2010/main" val="1070656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Grading</a:t>
            </a:r>
            <a:endParaRPr lang="en-US" dirty="0"/>
          </a:p>
        </p:txBody>
      </p:sp>
      <p:sp>
        <p:nvSpPr>
          <p:cNvPr id="3" name="Rectangle 2"/>
          <p:cNvSpPr/>
          <p:nvPr/>
        </p:nvSpPr>
        <p:spPr>
          <a:xfrm>
            <a:off x="241300" y="962505"/>
            <a:ext cx="11727180" cy="4420890"/>
          </a:xfrm>
          <a:prstGeom prst="rect">
            <a:avLst/>
          </a:prstGeom>
        </p:spPr>
        <p:txBody>
          <a:bodyPr wrap="square">
            <a:spAutoFit/>
          </a:bodyPr>
          <a:lstStyle/>
          <a:p>
            <a:pPr>
              <a:lnSpc>
                <a:spcPct val="200000"/>
              </a:lnSpc>
            </a:pPr>
            <a:r>
              <a:rPr lang="en-US" sz="2400" dirty="0"/>
              <a:t>The final grade will be based on the total marks earned during the semester. Each task will be graded on the basis of 100 points and will contribute the final grade with different weights. The evaluation guideline for the project can be seen </a:t>
            </a:r>
            <a:r>
              <a:rPr lang="en-US" sz="2400" dirty="0" smtClean="0"/>
              <a:t>in the course website. </a:t>
            </a:r>
            <a:r>
              <a:rPr lang="en-US" sz="2400" dirty="0"/>
              <a:t>Note that undergraduate and graduate students are marked using different evaluation metrics.</a:t>
            </a:r>
          </a:p>
          <a:p>
            <a:pPr>
              <a:lnSpc>
                <a:spcPct val="200000"/>
              </a:lnSpc>
            </a:pPr>
            <a:r>
              <a:rPr lang="en-US" sz="2400" b="1" dirty="0"/>
              <a:t>Undergraduate student</a:t>
            </a:r>
            <a:r>
              <a:rPr lang="en-US" sz="2400" dirty="0"/>
              <a:t>: Task </a:t>
            </a:r>
            <a:r>
              <a:rPr lang="en-US" sz="2400" dirty="0" smtClean="0"/>
              <a:t>(100%)</a:t>
            </a:r>
            <a:r>
              <a:rPr lang="en-US" sz="2400" dirty="0"/>
              <a:t/>
            </a:r>
            <a:br>
              <a:rPr lang="en-US" sz="2400" dirty="0"/>
            </a:br>
            <a:r>
              <a:rPr lang="en-US" sz="2400" b="1" dirty="0"/>
              <a:t>Graduate student</a:t>
            </a:r>
            <a:r>
              <a:rPr lang="en-US" sz="2400" dirty="0"/>
              <a:t>: Task (70%) and Project (30%)</a:t>
            </a:r>
            <a:endParaRPr lang="en-US" sz="2400" b="0" i="0" dirty="0">
              <a:effectLst/>
            </a:endParaRPr>
          </a:p>
        </p:txBody>
      </p:sp>
    </p:spTree>
    <p:extLst>
      <p:ext uri="{BB962C8B-B14F-4D97-AF65-F5344CB8AC3E}">
        <p14:creationId xmlns:p14="http://schemas.microsoft.com/office/powerpoint/2010/main" val="353664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Most Cited Papers in Computer Vision</a:t>
            </a:r>
            <a:endParaRPr lang="en-US" dirty="0"/>
          </a:p>
        </p:txBody>
      </p:sp>
      <p:sp>
        <p:nvSpPr>
          <p:cNvPr id="3" name="Rectangle 2"/>
          <p:cNvSpPr/>
          <p:nvPr/>
        </p:nvSpPr>
        <p:spPr>
          <a:xfrm>
            <a:off x="304800" y="6223685"/>
            <a:ext cx="11283950" cy="523220"/>
          </a:xfrm>
          <a:prstGeom prst="rect">
            <a:avLst/>
          </a:prstGeom>
        </p:spPr>
        <p:txBody>
          <a:bodyPr wrap="square">
            <a:spAutoFit/>
          </a:bodyPr>
          <a:lstStyle/>
          <a:p>
            <a:pPr marL="285750" indent="-285750">
              <a:buFont typeface="Arial" panose="020B0604020202020204" pitchFamily="34" charset="0"/>
              <a:buChar char="•"/>
            </a:pPr>
            <a:r>
              <a:rPr lang="en-US" sz="1400" dirty="0">
                <a:hlinkClick r:id="rId2"/>
              </a:rPr>
              <a:t>https://computervisionblog.wordpress.com/2016/06/19/the-most-cited-papers-in-computer-vision-and-deep-learning</a:t>
            </a:r>
            <a:r>
              <a:rPr lang="en-US" sz="1400" dirty="0" smtClean="0">
                <a:hlinkClick r:id="rId2"/>
              </a:rPr>
              <a:t>/</a:t>
            </a:r>
            <a:r>
              <a:rPr lang="en-US" sz="1400" dirty="0" smtClean="0"/>
              <a:t> </a:t>
            </a:r>
          </a:p>
          <a:p>
            <a:pPr marL="285750" indent="-285750">
              <a:buFont typeface="Arial" panose="020B0604020202020204" pitchFamily="34" charset="0"/>
              <a:buChar char="•"/>
            </a:pPr>
            <a:r>
              <a:rPr lang="en-US" sz="1400" dirty="0">
                <a:hlinkClick r:id="rId3"/>
              </a:rPr>
              <a:t>https://computervisionblog.wordpress.com/2012/02/10/the-most-cited-papers-in-computer-vision</a:t>
            </a:r>
            <a:r>
              <a:rPr lang="en-US" sz="1400" dirty="0" smtClean="0">
                <a:hlinkClick r:id="rId3"/>
              </a:rPr>
              <a:t>/</a:t>
            </a:r>
            <a:r>
              <a:rPr lang="en-US" sz="1400" dirty="0" smtClean="0"/>
              <a:t> </a:t>
            </a:r>
            <a:endParaRPr lang="en-US" sz="1400" dirty="0"/>
          </a:p>
        </p:txBody>
      </p:sp>
      <p:pic>
        <p:nvPicPr>
          <p:cNvPr id="4" name="Picture 3"/>
          <p:cNvPicPr>
            <a:picLocks noChangeAspect="1"/>
          </p:cNvPicPr>
          <p:nvPr/>
        </p:nvPicPr>
        <p:blipFill>
          <a:blip r:embed="rId4"/>
          <a:stretch>
            <a:fillRect/>
          </a:stretch>
        </p:blipFill>
        <p:spPr>
          <a:xfrm>
            <a:off x="360576" y="984934"/>
            <a:ext cx="3269570" cy="5035550"/>
          </a:xfrm>
          <a:prstGeom prst="rect">
            <a:avLst/>
          </a:prstGeom>
        </p:spPr>
      </p:pic>
      <p:sp>
        <p:nvSpPr>
          <p:cNvPr id="5" name="Rounded Rectangle 4"/>
          <p:cNvSpPr/>
          <p:nvPr/>
        </p:nvSpPr>
        <p:spPr>
          <a:xfrm>
            <a:off x="541020" y="3932767"/>
            <a:ext cx="2827867"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41020" y="5487084"/>
            <a:ext cx="2827867"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4108347" y="1007541"/>
            <a:ext cx="2857705" cy="5038344"/>
          </a:xfrm>
          <a:prstGeom prst="rect">
            <a:avLst/>
          </a:prstGeom>
        </p:spPr>
      </p:pic>
      <p:sp>
        <p:nvSpPr>
          <p:cNvPr id="8" name="Rounded Rectangle 7"/>
          <p:cNvSpPr/>
          <p:nvPr/>
        </p:nvSpPr>
        <p:spPr>
          <a:xfrm>
            <a:off x="4041140" y="5487084"/>
            <a:ext cx="2827867"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7170370" y="1427696"/>
            <a:ext cx="4880460" cy="3634461"/>
          </a:xfrm>
          <a:prstGeom prst="rect">
            <a:avLst/>
          </a:prstGeom>
        </p:spPr>
      </p:pic>
      <p:sp>
        <p:nvSpPr>
          <p:cNvPr id="10" name="Rounded Rectangle 9"/>
          <p:cNvSpPr/>
          <p:nvPr/>
        </p:nvSpPr>
        <p:spPr>
          <a:xfrm>
            <a:off x="8960274" y="3319617"/>
            <a:ext cx="1356360" cy="1644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497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How To Use Tools</a:t>
            </a:r>
            <a:endParaRPr lang="en-US" dirty="0"/>
          </a:p>
        </p:txBody>
      </p:sp>
      <p:pic>
        <p:nvPicPr>
          <p:cNvPr id="1026" name="Picture 2" descr="Image result for matla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9283" y="135466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rkdownp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26" y="4164990"/>
            <a:ext cx="2875492" cy="20595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65285" y="1979911"/>
            <a:ext cx="5785430" cy="369332"/>
          </a:xfrm>
          <a:prstGeom prst="rect">
            <a:avLst/>
          </a:prstGeom>
        </p:spPr>
        <p:txBody>
          <a:bodyPr wrap="none">
            <a:spAutoFit/>
          </a:bodyPr>
          <a:lstStyle/>
          <a:p>
            <a:r>
              <a:rPr lang="en-US" dirty="0">
                <a:hlinkClick r:id="rId4"/>
              </a:rPr>
              <a:t>https://github.com/chulminy/AE121/tree/master/lab/lab01</a:t>
            </a:r>
            <a:endParaRPr lang="en-US" dirty="0"/>
          </a:p>
        </p:txBody>
      </p:sp>
      <p:sp>
        <p:nvSpPr>
          <p:cNvPr id="9" name="Rectangle 8"/>
          <p:cNvSpPr/>
          <p:nvPr/>
        </p:nvSpPr>
        <p:spPr>
          <a:xfrm>
            <a:off x="3965285" y="5097761"/>
            <a:ext cx="7709226" cy="369332"/>
          </a:xfrm>
          <a:prstGeom prst="rect">
            <a:avLst/>
          </a:prstGeom>
        </p:spPr>
        <p:txBody>
          <a:bodyPr wrap="none">
            <a:spAutoFit/>
          </a:bodyPr>
          <a:lstStyle/>
          <a:p>
            <a:r>
              <a:rPr lang="en-US" dirty="0">
                <a:hlinkClick r:id="rId5"/>
              </a:rPr>
              <a:t>https://</a:t>
            </a:r>
            <a:r>
              <a:rPr lang="en-US" dirty="0" smtClean="0">
                <a:hlinkClick r:id="rId5"/>
              </a:rPr>
              <a:t>github.com/chulminy/CIVE497-CIVE700/tree/master/tutorial/markdown</a:t>
            </a:r>
            <a:r>
              <a:rPr lang="en-US" dirty="0" smtClean="0"/>
              <a:t> </a:t>
            </a:r>
            <a:endParaRPr lang="en-US" dirty="0"/>
          </a:p>
        </p:txBody>
      </p:sp>
    </p:spTree>
    <p:extLst>
      <p:ext uri="{BB962C8B-B14F-4D97-AF65-F5344CB8AC3E}">
        <p14:creationId xmlns:p14="http://schemas.microsoft.com/office/powerpoint/2010/main" val="1499133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How To Use </a:t>
            </a:r>
            <a:r>
              <a:rPr lang="en-US" dirty="0" smtClean="0"/>
              <a:t>Tools (continue)</a:t>
            </a:r>
            <a:endParaRPr lang="en-US" dirty="0"/>
          </a:p>
        </p:txBody>
      </p:sp>
      <p:pic>
        <p:nvPicPr>
          <p:cNvPr id="3" name="Picture 6" descr="Image result for githu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325" y="1367366"/>
            <a:ext cx="3819525" cy="2005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965285" y="1610579"/>
            <a:ext cx="7540915" cy="1477328"/>
          </a:xfrm>
          <a:prstGeom prst="rect">
            <a:avLst/>
          </a:prstGeom>
        </p:spPr>
        <p:txBody>
          <a:bodyPr wrap="square">
            <a:spAutoFit/>
          </a:bodyPr>
          <a:lstStyle/>
          <a:p>
            <a:r>
              <a:rPr lang="en-US" dirty="0">
                <a:hlinkClick r:id="rId3"/>
              </a:rPr>
              <a:t>https://</a:t>
            </a:r>
            <a:r>
              <a:rPr lang="en-US" dirty="0" smtClean="0">
                <a:hlinkClick r:id="rId3"/>
              </a:rPr>
              <a:t>help.github.com/en/github/receiving-notifications-about-activity-on-github/watching-and-unwatching-releases-for-a-repository</a:t>
            </a:r>
            <a:endParaRPr lang="en-US" dirty="0" smtClean="0"/>
          </a:p>
          <a:p>
            <a:endParaRPr lang="en-US" dirty="0"/>
          </a:p>
          <a:p>
            <a:endParaRPr lang="en-US" dirty="0" smtClean="0"/>
          </a:p>
          <a:p>
            <a:r>
              <a:rPr lang="en-US" dirty="0">
                <a:hlinkClick r:id="rId4"/>
              </a:rPr>
              <a:t>https://www.youtube.com/watch?v=77W2JSL7-r8</a:t>
            </a:r>
            <a:endParaRPr lang="en-US" dirty="0"/>
          </a:p>
        </p:txBody>
      </p:sp>
    </p:spTree>
    <p:extLst>
      <p:ext uri="{BB962C8B-B14F-4D97-AF65-F5344CB8AC3E}">
        <p14:creationId xmlns:p14="http://schemas.microsoft.com/office/powerpoint/2010/main" val="1531417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Remark</a:t>
            </a:r>
            <a:endParaRPr lang="en-US" dirty="0"/>
          </a:p>
        </p:txBody>
      </p:sp>
      <p:sp>
        <p:nvSpPr>
          <p:cNvPr id="3" name="Rectangle 2"/>
          <p:cNvSpPr/>
          <p:nvPr/>
        </p:nvSpPr>
        <p:spPr>
          <a:xfrm>
            <a:off x="308277" y="2780437"/>
            <a:ext cx="5555615" cy="1754326"/>
          </a:xfrm>
          <a:prstGeom prst="rect">
            <a:avLst/>
          </a:prstGeom>
        </p:spPr>
        <p:txBody>
          <a:bodyPr wrap="square">
            <a:spAutoFit/>
          </a:bodyPr>
          <a:lstStyle/>
          <a:p>
            <a:pPr>
              <a:lnSpc>
                <a:spcPct val="150000"/>
              </a:lnSpc>
            </a:pPr>
            <a:r>
              <a:rPr lang="en-US" sz="2400" dirty="0" smtClean="0"/>
              <a:t>It is </a:t>
            </a:r>
            <a:r>
              <a:rPr lang="en-US" sz="2400" dirty="0"/>
              <a:t>not that I’m so </a:t>
            </a:r>
            <a:r>
              <a:rPr lang="en-US" sz="2400" dirty="0" smtClean="0"/>
              <a:t>smart.</a:t>
            </a:r>
          </a:p>
          <a:p>
            <a:pPr>
              <a:lnSpc>
                <a:spcPct val="150000"/>
              </a:lnSpc>
            </a:pPr>
            <a:r>
              <a:rPr lang="en-US" sz="2400" dirty="0" smtClean="0"/>
              <a:t>It is </a:t>
            </a:r>
            <a:r>
              <a:rPr lang="en-US" sz="2400" dirty="0"/>
              <a:t>just that I stay with problems </a:t>
            </a:r>
            <a:r>
              <a:rPr lang="en-US" sz="2400" dirty="0" smtClean="0"/>
              <a:t>longer.</a:t>
            </a:r>
            <a:endParaRPr lang="en-US" sz="2400" dirty="0"/>
          </a:p>
          <a:p>
            <a:pPr algn="r">
              <a:lnSpc>
                <a:spcPct val="150000"/>
              </a:lnSpc>
            </a:pPr>
            <a:r>
              <a:rPr lang="en-US" sz="2400" dirty="0" smtClean="0"/>
              <a:t>- Albert Einstein</a:t>
            </a:r>
          </a:p>
        </p:txBody>
      </p:sp>
      <p:sp>
        <p:nvSpPr>
          <p:cNvPr id="4" name="Rectangle 3"/>
          <p:cNvSpPr/>
          <p:nvPr/>
        </p:nvSpPr>
        <p:spPr>
          <a:xfrm>
            <a:off x="6624628" y="5020501"/>
            <a:ext cx="5037020" cy="369332"/>
          </a:xfrm>
          <a:prstGeom prst="rect">
            <a:avLst/>
          </a:prstGeom>
        </p:spPr>
        <p:txBody>
          <a:bodyPr wrap="none">
            <a:spAutoFit/>
          </a:bodyPr>
          <a:lstStyle/>
          <a:p>
            <a:r>
              <a:rPr lang="en-US" dirty="0">
                <a:hlinkClick r:id="rId5"/>
              </a:rPr>
              <a:t>https://</a:t>
            </a:r>
            <a:r>
              <a:rPr lang="en-US" dirty="0" smtClean="0">
                <a:hlinkClick r:id="rId5"/>
              </a:rPr>
              <a:t>www.youtube.com/watch?v=G2PJdmG2ICA</a:t>
            </a:r>
            <a:r>
              <a:rPr lang="en-US" dirty="0" smtClean="0"/>
              <a:t> </a:t>
            </a:r>
            <a:endParaRPr lang="en-US" dirty="0"/>
          </a:p>
        </p:txBody>
      </p:sp>
      <p:pic>
        <p:nvPicPr>
          <p:cNvPr id="5" name="Great Ketchup Robot makes a huge m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35934" y="1908654"/>
            <a:ext cx="5214408" cy="2933105"/>
          </a:xfrm>
          <a:prstGeom prst="rect">
            <a:avLst/>
          </a:prstGeom>
        </p:spPr>
      </p:pic>
    </p:spTree>
    <p:extLst>
      <p:ext uri="{BB962C8B-B14F-4D97-AF65-F5344CB8AC3E}">
        <p14:creationId xmlns:p14="http://schemas.microsoft.com/office/powerpoint/2010/main" val="30956709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Description</a:t>
            </a:r>
            <a:endParaRPr lang="en-US" dirty="0"/>
          </a:p>
        </p:txBody>
      </p:sp>
      <p:sp>
        <p:nvSpPr>
          <p:cNvPr id="3" name="Rectangle 2"/>
          <p:cNvSpPr/>
          <p:nvPr/>
        </p:nvSpPr>
        <p:spPr>
          <a:xfrm>
            <a:off x="327660" y="1268194"/>
            <a:ext cx="11554460" cy="4662815"/>
          </a:xfrm>
          <a:prstGeom prst="rect">
            <a:avLst/>
          </a:prstGeom>
        </p:spPr>
        <p:txBody>
          <a:bodyPr wrap="square">
            <a:spAutoFit/>
          </a:bodyPr>
          <a:lstStyle/>
          <a:p>
            <a:pPr>
              <a:lnSpc>
                <a:spcPct val="150000"/>
              </a:lnSpc>
            </a:pPr>
            <a:r>
              <a:rPr lang="en-US" dirty="0"/>
              <a:t>This course offers an introduction to the emerging </a:t>
            </a:r>
            <a:r>
              <a:rPr lang="en-US" b="1" dirty="0"/>
              <a:t>smart structure technologies</a:t>
            </a:r>
            <a:r>
              <a:rPr lang="en-US" dirty="0"/>
              <a:t> in civil engineering. Smart structures integrate sensing, actuation, data processing and analysis, and control capabilities so that a structure can sense and respond to its changing external conditions in a rapid and automated manner. Among several topics in smart structure, this course focuses on </a:t>
            </a:r>
            <a:r>
              <a:rPr lang="en-US" b="1" u="sng" dirty="0"/>
              <a:t>structural assessment</a:t>
            </a:r>
            <a:r>
              <a:rPr lang="en-US" dirty="0"/>
              <a:t> using optical sensor data by implementing state-of-art image processing and computer vision techniques. As a special topic, basic concepts in machine learning, neural networks, convolutional neural networks (deep learning) are covered and relevant applications in civil engineering are introduced. An </a:t>
            </a:r>
            <a:r>
              <a:rPr lang="en-US" b="1" u="sng" dirty="0">
                <a:solidFill>
                  <a:srgbClr val="FF0000"/>
                </a:solidFill>
              </a:rPr>
              <a:t>application-based learning approach </a:t>
            </a:r>
            <a:r>
              <a:rPr lang="en-US" dirty="0"/>
              <a:t>is emphasized and tasks are designed in such a way that students implement smart structure technology to address contemporary problems in civil engineering. In addition, one of the deliverable for this course will be a research project, in which student will have an opportunity to design a technique with a potential application to smart structures. This course is specially designed to suit the interest of </a:t>
            </a:r>
            <a:r>
              <a:rPr lang="en-US" b="1" dirty="0"/>
              <a:t>graduate students</a:t>
            </a:r>
            <a:r>
              <a:rPr lang="en-US" dirty="0"/>
              <a:t> and </a:t>
            </a:r>
            <a:r>
              <a:rPr lang="en-US" b="1" dirty="0"/>
              <a:t>senior undergraduate students who may pursue graduate studies</a:t>
            </a:r>
            <a:r>
              <a:rPr lang="en-US" dirty="0"/>
              <a:t>. </a:t>
            </a:r>
            <a:endParaRPr lang="en-US" u="sng" dirty="0">
              <a:cs typeface="Arial" pitchFamily="34" charset="0"/>
            </a:endParaRPr>
          </a:p>
        </p:txBody>
      </p:sp>
    </p:spTree>
    <p:extLst>
      <p:ext uri="{BB962C8B-B14F-4D97-AF65-F5344CB8AC3E}">
        <p14:creationId xmlns:p14="http://schemas.microsoft.com/office/powerpoint/2010/main" val="491666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Objectives</a:t>
            </a:r>
            <a:endParaRPr lang="en-US" dirty="0"/>
          </a:p>
        </p:txBody>
      </p:sp>
      <p:sp>
        <p:nvSpPr>
          <p:cNvPr id="3" name="TextBox 2"/>
          <p:cNvSpPr txBox="1"/>
          <p:nvPr/>
        </p:nvSpPr>
        <p:spPr>
          <a:xfrm>
            <a:off x="241300" y="1257300"/>
            <a:ext cx="11686540" cy="4893647"/>
          </a:xfrm>
          <a:prstGeom prst="rect">
            <a:avLst/>
          </a:prstGeom>
          <a:noFill/>
        </p:spPr>
        <p:txBody>
          <a:bodyPr wrap="square" rtlCol="0">
            <a:spAutoFit/>
          </a:bodyPr>
          <a:lstStyle/>
          <a:p>
            <a:r>
              <a:rPr lang="en-US" sz="2400" dirty="0">
                <a:cs typeface="Arial" pitchFamily="34" charset="0"/>
              </a:rPr>
              <a:t>By the end of this course, students should be able to</a:t>
            </a:r>
          </a:p>
          <a:p>
            <a:pPr marL="342900" indent="-342900">
              <a:buFont typeface="Arial" panose="020B0604020202020204" pitchFamily="34" charset="0"/>
              <a:buChar char="•"/>
            </a:pPr>
            <a:endParaRPr lang="en-US" sz="2400" dirty="0">
              <a:cs typeface="Arial" pitchFamily="34" charset="0"/>
            </a:endParaRPr>
          </a:p>
          <a:p>
            <a:pPr marL="342900" indent="-342900">
              <a:buFont typeface="Arial" panose="020B0604020202020204" pitchFamily="34" charset="0"/>
              <a:buChar char="•"/>
            </a:pPr>
            <a:r>
              <a:rPr lang="en-US" sz="2400" dirty="0">
                <a:cs typeface="Arial" pitchFamily="34" charset="0"/>
              </a:rPr>
              <a:t>Describe smart structure technology and its application in civil engineering</a:t>
            </a:r>
          </a:p>
          <a:p>
            <a:pPr marL="342900" indent="-342900">
              <a:buFont typeface="Arial" panose="020B0604020202020204" pitchFamily="34" charset="0"/>
              <a:buChar char="•"/>
            </a:pPr>
            <a:r>
              <a:rPr lang="en-US" sz="2400" dirty="0">
                <a:cs typeface="Arial" pitchFamily="34" charset="0"/>
              </a:rPr>
              <a:t>Explain the </a:t>
            </a:r>
            <a:r>
              <a:rPr lang="en-US" sz="2400" b="1" dirty="0">
                <a:solidFill>
                  <a:srgbClr val="FF0000"/>
                </a:solidFill>
                <a:cs typeface="Arial" pitchFamily="34" charset="0"/>
              </a:rPr>
              <a:t>working principle </a:t>
            </a:r>
            <a:r>
              <a:rPr lang="en-US" sz="2400" dirty="0">
                <a:cs typeface="Arial" pitchFamily="34" charset="0"/>
              </a:rPr>
              <a:t>of an accelerometer and digital camera, and their data acquisition process</a:t>
            </a:r>
          </a:p>
          <a:p>
            <a:pPr marL="342900" indent="-342900">
              <a:buFont typeface="Arial" panose="020B0604020202020204" pitchFamily="34" charset="0"/>
              <a:buChar char="•"/>
            </a:pPr>
            <a:r>
              <a:rPr lang="en-US" sz="2400" dirty="0">
                <a:cs typeface="Arial" pitchFamily="34" charset="0"/>
              </a:rPr>
              <a:t>Interpret the concept of image processing techniques through signal processing theory</a:t>
            </a:r>
          </a:p>
          <a:p>
            <a:pPr marL="342900" indent="-342900">
              <a:buFont typeface="Arial" panose="020B0604020202020204" pitchFamily="34" charset="0"/>
              <a:buChar char="•"/>
            </a:pPr>
            <a:r>
              <a:rPr lang="en-US" sz="2400" dirty="0">
                <a:cs typeface="Arial" pitchFamily="34" charset="0"/>
              </a:rPr>
              <a:t>Develop programs (MATLAB or Python) to process and analyze 2D and 3D optical data for structural assessment</a:t>
            </a:r>
          </a:p>
          <a:p>
            <a:pPr marL="342900" indent="-342900">
              <a:buFont typeface="Arial" panose="020B0604020202020204" pitchFamily="34" charset="0"/>
              <a:buChar char="•"/>
            </a:pPr>
            <a:r>
              <a:rPr lang="en-US" sz="2400" dirty="0">
                <a:cs typeface="Arial" pitchFamily="34" charset="0"/>
              </a:rPr>
              <a:t>Demonstrate how to implement machine learning algorithms in solving real-world problems</a:t>
            </a:r>
          </a:p>
          <a:p>
            <a:pPr marL="342900" indent="-342900">
              <a:buFont typeface="Arial" panose="020B0604020202020204" pitchFamily="34" charset="0"/>
              <a:buChar char="•"/>
            </a:pPr>
            <a:r>
              <a:rPr lang="en-US" sz="2400" dirty="0">
                <a:cs typeface="Arial" pitchFamily="34" charset="0"/>
              </a:rPr>
              <a:t>Employ deep convolutional neural network for image classification</a:t>
            </a:r>
          </a:p>
          <a:p>
            <a:pPr marL="342900" indent="-342900">
              <a:buFont typeface="Arial" panose="020B0604020202020204" pitchFamily="34" charset="0"/>
              <a:buChar char="•"/>
            </a:pPr>
            <a:r>
              <a:rPr lang="en-US" sz="2400" b="1" u="sng" dirty="0">
                <a:solidFill>
                  <a:srgbClr val="FF0000"/>
                </a:solidFill>
                <a:cs typeface="Arial" pitchFamily="34" charset="0"/>
              </a:rPr>
              <a:t>Devise innovative smart structure technology for civil engineering applications and </a:t>
            </a:r>
            <a:r>
              <a:rPr lang="en-US" sz="2400" b="1" u="sng" dirty="0" smtClean="0">
                <a:solidFill>
                  <a:srgbClr val="FF0000"/>
                </a:solidFill>
                <a:cs typeface="Arial" pitchFamily="34" charset="0"/>
              </a:rPr>
              <a:t>research</a:t>
            </a:r>
          </a:p>
        </p:txBody>
      </p:sp>
    </p:spTree>
    <p:extLst>
      <p:ext uri="{BB962C8B-B14F-4D97-AF65-F5344CB8AC3E}">
        <p14:creationId xmlns:p14="http://schemas.microsoft.com/office/powerpoint/2010/main" val="1350863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Course in W19</a:t>
            </a:r>
            <a:endParaRPr lang="en-US" dirty="0"/>
          </a:p>
        </p:txBody>
      </p:sp>
      <p:sp>
        <p:nvSpPr>
          <p:cNvPr id="3" name="Rectangle 2"/>
          <p:cNvSpPr/>
          <p:nvPr/>
        </p:nvSpPr>
        <p:spPr>
          <a:xfrm>
            <a:off x="327660" y="1142464"/>
            <a:ext cx="11554460" cy="2071208"/>
          </a:xfrm>
          <a:prstGeom prst="rect">
            <a:avLst/>
          </a:prstGeom>
        </p:spPr>
        <p:txBody>
          <a:bodyPr wrap="square">
            <a:spAutoFit/>
          </a:bodyPr>
          <a:lstStyle/>
          <a:p>
            <a:pPr>
              <a:lnSpc>
                <a:spcPct val="150000"/>
              </a:lnSpc>
            </a:pPr>
            <a:r>
              <a:rPr lang="en-US" sz="2200" dirty="0" smtClean="0"/>
              <a:t>Based </a:t>
            </a:r>
            <a:r>
              <a:rPr lang="en-US" sz="2200" dirty="0"/>
              <a:t>on the feedback received from the course in 2019 (six undergraduate and seven graduate students registered the course), you are expected to spend extra </a:t>
            </a:r>
            <a:r>
              <a:rPr lang="en-US" sz="2200" dirty="0">
                <a:solidFill>
                  <a:srgbClr val="FF0000"/>
                </a:solidFill>
              </a:rPr>
              <a:t>12 hours or more </a:t>
            </a:r>
            <a:r>
              <a:rPr lang="en-US" sz="2200" dirty="0"/>
              <a:t>week studying class materials as well as working on task assignments and research project. You will see the course outline and task </a:t>
            </a:r>
            <a:r>
              <a:rPr lang="en-US" sz="2200" dirty="0" smtClean="0"/>
              <a:t>assignments in W19.</a:t>
            </a:r>
            <a:endParaRPr lang="en-US" sz="2200" u="sng" dirty="0">
              <a:cs typeface="Arial" pitchFamily="34" charset="0"/>
            </a:endParaRPr>
          </a:p>
        </p:txBody>
      </p:sp>
      <p:graphicFrame>
        <p:nvGraphicFramePr>
          <p:cNvPr id="6" name="Chart 5"/>
          <p:cNvGraphicFramePr>
            <a:graphicFrameLocks/>
          </p:cNvGraphicFramePr>
          <p:nvPr>
            <p:extLst>
              <p:ext uri="{D42A27DB-BD31-4B8C-83A1-F6EECF244321}">
                <p14:modId xmlns:p14="http://schemas.microsoft.com/office/powerpoint/2010/main" val="4685282"/>
              </p:ext>
            </p:extLst>
          </p:nvPr>
        </p:nvGraphicFramePr>
        <p:xfrm>
          <a:off x="749410" y="3814335"/>
          <a:ext cx="4556539" cy="27142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3546079196"/>
              </p:ext>
            </p:extLst>
          </p:nvPr>
        </p:nvGraphicFramePr>
        <p:xfrm>
          <a:off x="6616810" y="3814335"/>
          <a:ext cx="4556539" cy="27142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42312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Prerequisite</a:t>
            </a:r>
            <a:endParaRPr lang="en-US" dirty="0"/>
          </a:p>
        </p:txBody>
      </p:sp>
      <p:sp>
        <p:nvSpPr>
          <p:cNvPr id="4" name="Rectangle 3"/>
          <p:cNvSpPr/>
          <p:nvPr/>
        </p:nvSpPr>
        <p:spPr>
          <a:xfrm>
            <a:off x="241300" y="1104037"/>
            <a:ext cx="11727180" cy="1429622"/>
          </a:xfrm>
          <a:prstGeom prst="rect">
            <a:avLst/>
          </a:prstGeom>
        </p:spPr>
        <p:txBody>
          <a:bodyPr wrap="square">
            <a:spAutoFit/>
          </a:bodyPr>
          <a:lstStyle/>
          <a:p>
            <a:pPr>
              <a:lnSpc>
                <a:spcPct val="150000"/>
              </a:lnSpc>
            </a:pPr>
            <a:r>
              <a:rPr lang="en-US" sz="2000" dirty="0"/>
              <a:t>This course requires basic knowledge in linear algebra, probability, and signal processing and skills at a sufficient level of a non-trivial computer programming (with </a:t>
            </a:r>
            <a:r>
              <a:rPr lang="en-US" sz="2000" b="1" u="sng" dirty="0"/>
              <a:t>MATLAB </a:t>
            </a:r>
            <a:r>
              <a:rPr lang="en-US" sz="2000" dirty="0"/>
              <a:t>or </a:t>
            </a:r>
            <a:r>
              <a:rPr lang="en-US" sz="2000" b="1" u="sng" dirty="0"/>
              <a:t>Python</a:t>
            </a:r>
            <a:r>
              <a:rPr lang="en-US" sz="2000" dirty="0"/>
              <a:t>). Students also need to know how to use </a:t>
            </a:r>
            <a:r>
              <a:rPr lang="en-US" sz="2000" b="1" u="sng" dirty="0"/>
              <a:t>Markdown</a:t>
            </a:r>
            <a:r>
              <a:rPr lang="en-US" sz="2000" dirty="0"/>
              <a:t>. </a:t>
            </a:r>
          </a:p>
        </p:txBody>
      </p:sp>
      <p:sp>
        <p:nvSpPr>
          <p:cNvPr id="5" name="Rectangle 4"/>
          <p:cNvSpPr/>
          <p:nvPr/>
        </p:nvSpPr>
        <p:spPr>
          <a:xfrm>
            <a:off x="241300" y="2794914"/>
            <a:ext cx="11727180" cy="2954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err="1"/>
              <a:t>Matlab</a:t>
            </a:r>
            <a:r>
              <a:rPr lang="en-US" sz="2000" dirty="0"/>
              <a:t> </a:t>
            </a:r>
            <a:r>
              <a:rPr lang="en-US" sz="2000" dirty="0" smtClean="0"/>
              <a:t>or </a:t>
            </a:r>
            <a:r>
              <a:rPr lang="en-US" sz="2000" dirty="0"/>
              <a:t>Python</a:t>
            </a:r>
          </a:p>
          <a:p>
            <a:pPr marL="342900" indent="-342900">
              <a:lnSpc>
                <a:spcPct val="150000"/>
              </a:lnSpc>
              <a:buFont typeface="Arial" panose="020B0604020202020204" pitchFamily="34" charset="0"/>
              <a:buChar char="•"/>
            </a:pPr>
            <a:r>
              <a:rPr lang="en-US" sz="2000" dirty="0"/>
              <a:t>Markdown </a:t>
            </a:r>
            <a:r>
              <a:rPr lang="en-US" sz="2000" dirty="0" smtClean="0"/>
              <a:t>editor</a:t>
            </a:r>
            <a:endParaRPr lang="en-US" sz="2000" dirty="0"/>
          </a:p>
          <a:p>
            <a:pPr marL="342900" indent="-342900">
              <a:lnSpc>
                <a:spcPct val="150000"/>
              </a:lnSpc>
              <a:buFont typeface="Arial" panose="020B0604020202020204" pitchFamily="34" charset="0"/>
              <a:buChar char="•"/>
            </a:pPr>
            <a:r>
              <a:rPr lang="en-US" sz="2000" dirty="0" err="1" smtClean="0"/>
              <a:t>Github</a:t>
            </a:r>
            <a:r>
              <a:rPr lang="en-US" sz="2000" dirty="0" smtClean="0"/>
              <a:t> </a:t>
            </a:r>
          </a:p>
          <a:p>
            <a:pPr marL="342900" indent="-342900">
              <a:lnSpc>
                <a:spcPct val="150000"/>
              </a:lnSpc>
              <a:buFont typeface="Arial" panose="020B0604020202020204" pitchFamily="34" charset="0"/>
              <a:buChar char="•"/>
            </a:pPr>
            <a:r>
              <a:rPr lang="en-US" sz="2000" dirty="0" err="1" smtClean="0"/>
              <a:t>Matlab</a:t>
            </a:r>
            <a:r>
              <a:rPr lang="en-US" sz="2000" dirty="0" smtClean="0"/>
              <a:t> live editor</a:t>
            </a:r>
          </a:p>
          <a:p>
            <a:pPr marL="342900" indent="-342900">
              <a:lnSpc>
                <a:spcPct val="150000"/>
              </a:lnSpc>
              <a:buFont typeface="Arial" panose="020B0604020202020204" pitchFamily="34" charset="0"/>
              <a:buChar char="•"/>
            </a:pPr>
            <a:r>
              <a:rPr lang="en-US" sz="2000" dirty="0" smtClean="0"/>
              <a:t>Power points </a:t>
            </a:r>
          </a:p>
          <a:p>
            <a:pPr marL="342900" indent="-342900">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10604057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418105" y="1143529"/>
            <a:ext cx="3481183" cy="5714471"/>
          </a:xfrm>
          <a:prstGeom prst="rect">
            <a:avLst/>
          </a:prstGeom>
        </p:spPr>
      </p:pic>
      <p:sp>
        <p:nvSpPr>
          <p:cNvPr id="2" name="Text Placeholder 1"/>
          <p:cNvSpPr>
            <a:spLocks noGrp="1"/>
          </p:cNvSpPr>
          <p:nvPr>
            <p:ph type="body" sz="quarter" idx="10"/>
          </p:nvPr>
        </p:nvSpPr>
        <p:spPr/>
        <p:txBody>
          <a:bodyPr/>
          <a:lstStyle/>
          <a:p>
            <a:r>
              <a:rPr lang="en-US" dirty="0" smtClean="0"/>
              <a:t>Course Outline</a:t>
            </a:r>
            <a:endParaRPr lang="en-US" dirty="0"/>
          </a:p>
        </p:txBody>
      </p:sp>
      <p:sp>
        <p:nvSpPr>
          <p:cNvPr id="4" name="Rounded Rectangle 3"/>
          <p:cNvSpPr/>
          <p:nvPr/>
        </p:nvSpPr>
        <p:spPr>
          <a:xfrm>
            <a:off x="2446937" y="1920874"/>
            <a:ext cx="3356963" cy="827405"/>
          </a:xfrm>
          <a:prstGeom prst="roundRect">
            <a:avLst>
              <a:gd name="adj" fmla="val 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446937" y="2799079"/>
            <a:ext cx="3356963" cy="1737361"/>
          </a:xfrm>
          <a:prstGeom prst="roundRect">
            <a:avLst>
              <a:gd name="adj" fmla="val 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446937" y="4587239"/>
            <a:ext cx="3356963" cy="838201"/>
          </a:xfrm>
          <a:prstGeom prst="roundRect">
            <a:avLst>
              <a:gd name="adj" fmla="val 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446937" y="5476239"/>
            <a:ext cx="3356963" cy="1253701"/>
          </a:xfrm>
          <a:prstGeom prst="roundRect">
            <a:avLst>
              <a:gd name="adj" fmla="val 0"/>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57053" y="2085647"/>
            <a:ext cx="2414069" cy="461665"/>
          </a:xfrm>
          <a:prstGeom prst="rect">
            <a:avLst/>
          </a:prstGeom>
          <a:noFill/>
        </p:spPr>
        <p:txBody>
          <a:bodyPr wrap="square" rtlCol="0">
            <a:spAutoFit/>
          </a:bodyPr>
          <a:lstStyle/>
          <a:p>
            <a:r>
              <a:rPr lang="en-US" sz="2400" b="1" dirty="0" smtClean="0">
                <a:solidFill>
                  <a:schemeClr val="accent3"/>
                </a:solidFill>
              </a:rPr>
              <a:t>Signal Processing</a:t>
            </a:r>
            <a:endParaRPr lang="en-US" sz="2400" b="1" dirty="0" smtClean="0">
              <a:solidFill>
                <a:schemeClr val="accent3"/>
              </a:solidFill>
              <a:cs typeface="Arial" pitchFamily="34" charset="0"/>
            </a:endParaRPr>
          </a:p>
        </p:txBody>
      </p:sp>
      <p:sp>
        <p:nvSpPr>
          <p:cNvPr id="10" name="TextBox 9"/>
          <p:cNvSpPr txBox="1"/>
          <p:nvPr/>
        </p:nvSpPr>
        <p:spPr>
          <a:xfrm>
            <a:off x="6057054" y="3480415"/>
            <a:ext cx="2414069" cy="461665"/>
          </a:xfrm>
          <a:prstGeom prst="rect">
            <a:avLst/>
          </a:prstGeom>
          <a:noFill/>
        </p:spPr>
        <p:txBody>
          <a:bodyPr wrap="square" rtlCol="0">
            <a:spAutoFit/>
          </a:bodyPr>
          <a:lstStyle/>
          <a:p>
            <a:r>
              <a:rPr lang="en-US" sz="2400" b="1" dirty="0" smtClean="0">
                <a:solidFill>
                  <a:schemeClr val="accent2"/>
                </a:solidFill>
              </a:rPr>
              <a:t>Image Processing</a:t>
            </a:r>
            <a:endParaRPr lang="en-US" sz="2400" b="1" dirty="0" smtClean="0">
              <a:solidFill>
                <a:schemeClr val="accent2"/>
              </a:solidFill>
              <a:cs typeface="Arial" pitchFamily="34" charset="0"/>
            </a:endParaRPr>
          </a:p>
        </p:txBody>
      </p:sp>
      <p:sp>
        <p:nvSpPr>
          <p:cNvPr id="11" name="TextBox 10"/>
          <p:cNvSpPr txBox="1"/>
          <p:nvPr/>
        </p:nvSpPr>
        <p:spPr>
          <a:xfrm>
            <a:off x="6057054" y="4791751"/>
            <a:ext cx="3022600" cy="461665"/>
          </a:xfrm>
          <a:prstGeom prst="rect">
            <a:avLst/>
          </a:prstGeom>
          <a:noFill/>
        </p:spPr>
        <p:txBody>
          <a:bodyPr wrap="square" rtlCol="0">
            <a:spAutoFit/>
          </a:bodyPr>
          <a:lstStyle/>
          <a:p>
            <a:r>
              <a:rPr lang="en-US" sz="2400" b="1" dirty="0" smtClean="0">
                <a:solidFill>
                  <a:schemeClr val="accent4"/>
                </a:solidFill>
              </a:rPr>
              <a:t>3D Data Processing</a:t>
            </a:r>
            <a:endParaRPr lang="en-US" sz="2400" b="1" dirty="0" smtClean="0">
              <a:solidFill>
                <a:schemeClr val="accent4"/>
              </a:solidFill>
              <a:cs typeface="Arial" pitchFamily="34" charset="0"/>
            </a:endParaRPr>
          </a:p>
        </p:txBody>
      </p:sp>
      <p:sp>
        <p:nvSpPr>
          <p:cNvPr id="12" name="TextBox 11"/>
          <p:cNvSpPr txBox="1"/>
          <p:nvPr/>
        </p:nvSpPr>
        <p:spPr>
          <a:xfrm>
            <a:off x="6057054" y="5864901"/>
            <a:ext cx="3022600" cy="461665"/>
          </a:xfrm>
          <a:prstGeom prst="rect">
            <a:avLst/>
          </a:prstGeom>
          <a:noFill/>
        </p:spPr>
        <p:txBody>
          <a:bodyPr wrap="square" rtlCol="0">
            <a:spAutoFit/>
          </a:bodyPr>
          <a:lstStyle/>
          <a:p>
            <a:r>
              <a:rPr lang="en-US" sz="2400" b="1" dirty="0" smtClean="0">
                <a:solidFill>
                  <a:schemeClr val="accent5"/>
                </a:solidFill>
              </a:rPr>
              <a:t>Machine Learning</a:t>
            </a:r>
            <a:endParaRPr lang="en-US" sz="2400" b="1" dirty="0" smtClean="0">
              <a:solidFill>
                <a:schemeClr val="accent5"/>
              </a:solidFill>
              <a:cs typeface="Arial" pitchFamily="34" charset="0"/>
            </a:endParaRPr>
          </a:p>
        </p:txBody>
      </p:sp>
      <p:sp>
        <p:nvSpPr>
          <p:cNvPr id="13" name="Rounded Rectangle 12"/>
          <p:cNvSpPr/>
          <p:nvPr/>
        </p:nvSpPr>
        <p:spPr>
          <a:xfrm>
            <a:off x="2446937" y="1445915"/>
            <a:ext cx="3356963" cy="424159"/>
          </a:xfrm>
          <a:prstGeom prst="roundRect">
            <a:avLst>
              <a:gd name="adj" fmla="val 0"/>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57053" y="1445915"/>
            <a:ext cx="2414069" cy="461665"/>
          </a:xfrm>
          <a:prstGeom prst="rect">
            <a:avLst/>
          </a:prstGeom>
          <a:noFill/>
        </p:spPr>
        <p:txBody>
          <a:bodyPr wrap="square" rtlCol="0">
            <a:spAutoFit/>
          </a:bodyPr>
          <a:lstStyle/>
          <a:p>
            <a:r>
              <a:rPr lang="en-US" sz="2400" b="1" dirty="0" smtClean="0">
                <a:solidFill>
                  <a:schemeClr val="accent6"/>
                </a:solidFill>
              </a:rPr>
              <a:t>Introduction</a:t>
            </a:r>
            <a:endParaRPr lang="en-US" sz="2400" b="1" dirty="0" smtClean="0">
              <a:solidFill>
                <a:schemeClr val="accent6"/>
              </a:solidFill>
              <a:cs typeface="Arial" pitchFamily="34" charset="0"/>
            </a:endParaRPr>
          </a:p>
        </p:txBody>
      </p:sp>
    </p:spTree>
    <p:extLst>
      <p:ext uri="{BB962C8B-B14F-4D97-AF65-F5344CB8AC3E}">
        <p14:creationId xmlns:p14="http://schemas.microsoft.com/office/powerpoint/2010/main" val="34707464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Tasks</a:t>
            </a:r>
            <a:endParaRPr lang="en-US" dirty="0"/>
          </a:p>
        </p:txBody>
      </p:sp>
      <p:sp>
        <p:nvSpPr>
          <p:cNvPr id="3" name="TextBox 2"/>
          <p:cNvSpPr txBox="1"/>
          <p:nvPr/>
        </p:nvSpPr>
        <p:spPr>
          <a:xfrm>
            <a:off x="241300" y="1147072"/>
            <a:ext cx="11686540" cy="5078313"/>
          </a:xfrm>
          <a:prstGeom prst="rect">
            <a:avLst/>
          </a:prstGeom>
          <a:noFill/>
        </p:spPr>
        <p:txBody>
          <a:bodyPr wrap="square" rtlCol="0">
            <a:spAutoFit/>
          </a:bodyPr>
          <a:lstStyle/>
          <a:p>
            <a:pPr>
              <a:lnSpc>
                <a:spcPct val="150000"/>
              </a:lnSpc>
            </a:pPr>
            <a:r>
              <a:rPr lang="en-US" sz="2400" dirty="0">
                <a:cs typeface="Arial" pitchFamily="34" charset="0"/>
              </a:rPr>
              <a:t>There will be </a:t>
            </a:r>
            <a:r>
              <a:rPr lang="en-US" sz="2400" dirty="0" smtClean="0">
                <a:cs typeface="Arial" pitchFamily="34" charset="0"/>
              </a:rPr>
              <a:t>7-9 </a:t>
            </a:r>
            <a:r>
              <a:rPr lang="en-US" sz="2400" dirty="0">
                <a:cs typeface="Arial" pitchFamily="34" charset="0"/>
              </a:rPr>
              <a:t>tasks and posted on either weekly or biweekly on this course website. The instructor encourage students to </a:t>
            </a:r>
            <a:r>
              <a:rPr lang="en-US" sz="2400" u="sng" dirty="0">
                <a:solidFill>
                  <a:srgbClr val="FF0000"/>
                </a:solidFill>
                <a:cs typeface="Arial" pitchFamily="34" charset="0"/>
              </a:rPr>
              <a:t>work in groups </a:t>
            </a:r>
            <a:r>
              <a:rPr lang="en-US" sz="2400" dirty="0">
                <a:cs typeface="Arial" pitchFamily="34" charset="0"/>
              </a:rPr>
              <a:t>through collaborative learning, but to submit their assignments individually. The task will have programming components or photography components, where students will use their own camera to capture and process their own images and discuss the results. Students are supposed to complete all tasks and turn their works in by the due date. After the due data, </a:t>
            </a:r>
            <a:r>
              <a:rPr lang="en-US" sz="2400" u="sng" dirty="0">
                <a:solidFill>
                  <a:srgbClr val="FF0000"/>
                </a:solidFill>
                <a:cs typeface="Arial" pitchFamily="34" charset="0"/>
              </a:rPr>
              <a:t>there is 25% deduction in the final mark and students must submit their works within a week after the due data.</a:t>
            </a:r>
            <a:r>
              <a:rPr lang="en-US" sz="2400" dirty="0">
                <a:solidFill>
                  <a:srgbClr val="FF0000"/>
                </a:solidFill>
                <a:cs typeface="Arial" pitchFamily="34" charset="0"/>
              </a:rPr>
              <a:t> </a:t>
            </a:r>
            <a:r>
              <a:rPr lang="en-US" sz="2400" dirty="0">
                <a:cs typeface="Arial" pitchFamily="34" charset="0"/>
              </a:rPr>
              <a:t>After then, the submission of the works will not be accepted unless accompanied by a valid excuse and some additional points might be deducted depending upon the circumstances.</a:t>
            </a:r>
            <a:endParaRPr lang="en-US" sz="2400" b="1" u="sng" dirty="0" smtClean="0">
              <a:solidFill>
                <a:srgbClr val="FF0000"/>
              </a:solidFill>
              <a:cs typeface="Arial" pitchFamily="34" charset="0"/>
            </a:endParaRPr>
          </a:p>
        </p:txBody>
      </p:sp>
    </p:spTree>
    <p:extLst>
      <p:ext uri="{BB962C8B-B14F-4D97-AF65-F5344CB8AC3E}">
        <p14:creationId xmlns:p14="http://schemas.microsoft.com/office/powerpoint/2010/main" val="42381184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Tasks in W19</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5572" y="3652827"/>
            <a:ext cx="3775231" cy="251754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572" y="1023620"/>
            <a:ext cx="3776325" cy="251754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7553" y="3652827"/>
            <a:ext cx="3378202" cy="2533652"/>
          </a:xfrm>
          <a:prstGeom prst="rect">
            <a:avLst/>
          </a:prstGeom>
        </p:spPr>
      </p:pic>
      <p:sp>
        <p:nvSpPr>
          <p:cNvPr id="8" name="TextBox 7"/>
          <p:cNvSpPr txBox="1"/>
          <p:nvPr/>
        </p:nvSpPr>
        <p:spPr>
          <a:xfrm>
            <a:off x="1480052" y="6282034"/>
            <a:ext cx="3126272" cy="461665"/>
          </a:xfrm>
          <a:prstGeom prst="rect">
            <a:avLst/>
          </a:prstGeom>
          <a:noFill/>
        </p:spPr>
        <p:txBody>
          <a:bodyPr wrap="square" rtlCol="0">
            <a:spAutoFit/>
          </a:bodyPr>
          <a:lstStyle/>
          <a:p>
            <a:r>
              <a:rPr lang="en-US" sz="2400" b="1" dirty="0" smtClean="0"/>
              <a:t>Hanging a nice picture</a:t>
            </a:r>
            <a:endParaRPr lang="en-US" sz="2400" b="1" dirty="0" smtClean="0">
              <a:cs typeface="Arial" pitchFamily="34" charset="0"/>
            </a:endParaRPr>
          </a:p>
        </p:txBody>
      </p:sp>
      <p:sp>
        <p:nvSpPr>
          <p:cNvPr id="10" name="TextBox 9"/>
          <p:cNvSpPr txBox="1"/>
          <p:nvPr/>
        </p:nvSpPr>
        <p:spPr>
          <a:xfrm>
            <a:off x="7045779" y="6282034"/>
            <a:ext cx="3841750" cy="461665"/>
          </a:xfrm>
          <a:prstGeom prst="rect">
            <a:avLst/>
          </a:prstGeom>
          <a:noFill/>
        </p:spPr>
        <p:txBody>
          <a:bodyPr wrap="square" rtlCol="0">
            <a:spAutoFit/>
          </a:bodyPr>
          <a:lstStyle/>
          <a:p>
            <a:r>
              <a:rPr lang="en-US" sz="2400" b="1" dirty="0" smtClean="0"/>
              <a:t>Image-based measurement</a:t>
            </a:r>
            <a:endParaRPr lang="en-US" sz="2400" b="1" dirty="0" smtClean="0">
              <a:cs typeface="Arial" pitchFamily="34" charset="0"/>
            </a:endParaRP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3711" y="894992"/>
            <a:ext cx="4065885" cy="2965808"/>
          </a:xfrm>
          <a:prstGeom prst="rect">
            <a:avLst/>
          </a:prstGeom>
        </p:spPr>
      </p:pic>
    </p:spTree>
    <p:extLst>
      <p:ext uri="{BB962C8B-B14F-4D97-AF65-F5344CB8AC3E}">
        <p14:creationId xmlns:p14="http://schemas.microsoft.com/office/powerpoint/2010/main" val="3508054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Tasks in W19 (Continue)</a:t>
            </a:r>
            <a:endParaRPr lang="en-US"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7250" y="1006087"/>
            <a:ext cx="3752850" cy="250190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7250" y="3740258"/>
            <a:ext cx="3752850" cy="2501900"/>
          </a:xfrm>
          <a:prstGeom prst="rect">
            <a:avLst/>
          </a:prstGeom>
        </p:spPr>
      </p:pic>
      <p:sp>
        <p:nvSpPr>
          <p:cNvPr id="17" name="TextBox 16"/>
          <p:cNvSpPr txBox="1"/>
          <p:nvPr/>
        </p:nvSpPr>
        <p:spPr>
          <a:xfrm>
            <a:off x="7207250" y="6334730"/>
            <a:ext cx="3752850" cy="461665"/>
          </a:xfrm>
          <a:prstGeom prst="rect">
            <a:avLst/>
          </a:prstGeom>
          <a:noFill/>
        </p:spPr>
        <p:txBody>
          <a:bodyPr wrap="square" rtlCol="0">
            <a:spAutoFit/>
          </a:bodyPr>
          <a:lstStyle/>
          <a:p>
            <a:pPr algn="ctr"/>
            <a:r>
              <a:rPr lang="en-US" sz="2400" b="1" dirty="0" smtClean="0"/>
              <a:t>Book detection</a:t>
            </a:r>
            <a:endParaRPr lang="en-US" sz="2400" b="1" dirty="0" smtClean="0">
              <a:cs typeface="Arial"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0" y="1657350"/>
            <a:ext cx="5334000" cy="4000500"/>
          </a:xfrm>
          <a:prstGeom prst="rect">
            <a:avLst/>
          </a:prstGeom>
        </p:spPr>
      </p:pic>
      <p:sp>
        <p:nvSpPr>
          <p:cNvPr id="18" name="TextBox 17"/>
          <p:cNvSpPr txBox="1"/>
          <p:nvPr/>
        </p:nvSpPr>
        <p:spPr>
          <a:xfrm>
            <a:off x="1266825" y="5873065"/>
            <a:ext cx="3752850" cy="461665"/>
          </a:xfrm>
          <a:prstGeom prst="rect">
            <a:avLst/>
          </a:prstGeom>
          <a:noFill/>
        </p:spPr>
        <p:txBody>
          <a:bodyPr wrap="square" rtlCol="0">
            <a:spAutoFit/>
          </a:bodyPr>
          <a:lstStyle/>
          <a:p>
            <a:pPr algn="ctr"/>
            <a:r>
              <a:rPr lang="en-US" sz="2400" b="1" dirty="0" smtClean="0"/>
              <a:t>Polynomial fitting </a:t>
            </a:r>
            <a:endParaRPr lang="en-US" sz="2400" b="1" dirty="0" smtClean="0">
              <a:cs typeface="Arial" pitchFamily="34" charset="0"/>
            </a:endParaRPr>
          </a:p>
        </p:txBody>
      </p:sp>
    </p:spTree>
    <p:extLst>
      <p:ext uri="{BB962C8B-B14F-4D97-AF65-F5344CB8AC3E}">
        <p14:creationId xmlns:p14="http://schemas.microsoft.com/office/powerpoint/2010/main" val="4054706095"/>
      </p:ext>
    </p:extLst>
  </p:cSld>
  <p:clrMapOvr>
    <a:masterClrMapping/>
  </p:clrMapOvr>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5567</TotalTime>
  <Words>735</Words>
  <Application>Microsoft Office PowerPoint</Application>
  <PresentationFormat>Widescreen</PresentationFormat>
  <Paragraphs>83</Paragraphs>
  <Slides>16</Slides>
  <Notes>3</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Georgia</vt:lpstr>
      <vt:lpstr>Impact</vt:lpstr>
      <vt:lpstr>Wingdings</vt:lpstr>
      <vt:lpstr>Uwaterloo_Theme</vt:lpstr>
      <vt:lpstr>Uwaterloo</vt:lpstr>
      <vt:lpstr>Course Syllabus: CIVE 497 – CIVE 700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243</cp:revision>
  <dcterms:created xsi:type="dcterms:W3CDTF">2018-10-10T19:11:49Z</dcterms:created>
  <dcterms:modified xsi:type="dcterms:W3CDTF">2019-12-30T13:55:33Z</dcterms:modified>
</cp:coreProperties>
</file>